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60" r:id="rId4"/>
    <p:sldId id="261" r:id="rId5"/>
    <p:sldId id="258" r:id="rId6"/>
    <p:sldId id="262" r:id="rId7"/>
    <p:sldId id="263" r:id="rId8"/>
    <p:sldId id="264" r:id="rId9"/>
    <p:sldId id="259"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96" y="-30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50087D5-96A5-4806-855D-D0D28F4C2E09}" type="datetimeFigureOut">
              <a:rPr lang="en-US" smtClean="0"/>
              <a:t>8/3/2011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CF40F1E-507E-44F1-9C34-081F77770BA5}"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0087D5-96A5-4806-855D-D0D28F4C2E09}" type="datetimeFigureOut">
              <a:rPr lang="en-US" smtClean="0"/>
              <a:t>8/3/2011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F40F1E-507E-44F1-9C34-081F77770BA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8CF40F1E-507E-44F1-9C34-081F77770BA5}"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0087D5-96A5-4806-855D-D0D28F4C2E09}" type="datetimeFigureOut">
              <a:rPr lang="en-US" smtClean="0"/>
              <a:t>8/3/2011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50087D5-96A5-4806-855D-D0D28F4C2E09}" type="datetimeFigureOut">
              <a:rPr lang="en-US" smtClean="0"/>
              <a:t>8/3/2011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8CF40F1E-507E-44F1-9C34-081F77770BA5}"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50087D5-96A5-4806-855D-D0D28F4C2E09}" type="datetimeFigureOut">
              <a:rPr lang="en-US" smtClean="0"/>
              <a:t>8/3/2011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CF40F1E-507E-44F1-9C34-081F77770BA5}"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50087D5-96A5-4806-855D-D0D28F4C2E09}" type="datetimeFigureOut">
              <a:rPr lang="en-US" smtClean="0"/>
              <a:t>8/3/2011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F40F1E-507E-44F1-9C34-081F77770BA5}"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50087D5-96A5-4806-855D-D0D28F4C2E09}" type="datetimeFigureOut">
              <a:rPr lang="en-US" smtClean="0"/>
              <a:t>8/3/2011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8CF40F1E-507E-44F1-9C34-081F77770BA5}"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50087D5-96A5-4806-855D-D0D28F4C2E09}" type="datetimeFigureOut">
              <a:rPr lang="en-US" smtClean="0"/>
              <a:t>8/3/2011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8CF40F1E-507E-44F1-9C34-081F77770BA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50087D5-96A5-4806-855D-D0D28F4C2E09}" type="datetimeFigureOut">
              <a:rPr lang="en-US" smtClean="0"/>
              <a:t>8/3/2011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CF40F1E-507E-44F1-9C34-081F77770BA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CF40F1E-507E-44F1-9C34-081F77770BA5}"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50087D5-96A5-4806-855D-D0D28F4C2E09}" type="datetimeFigureOut">
              <a:rPr lang="en-US" smtClean="0"/>
              <a:t>8/3/2011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8CF40F1E-507E-44F1-9C34-081F77770BA5}"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50087D5-96A5-4806-855D-D0D28F4C2E09}" type="datetimeFigureOut">
              <a:rPr lang="en-US" smtClean="0"/>
              <a:t>8/3/2011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50087D5-96A5-4806-855D-D0D28F4C2E09}" type="datetimeFigureOut">
              <a:rPr lang="en-US" smtClean="0"/>
              <a:t>8/3/2011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CF40F1E-507E-44F1-9C34-081F77770BA5}"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Introduction to their use, purpose, and CCPS grant</a:t>
            </a:r>
            <a:endParaRPr lang="en-US" dirty="0"/>
          </a:p>
        </p:txBody>
      </p:sp>
      <p:sp>
        <p:nvSpPr>
          <p:cNvPr id="2" name="Title 1"/>
          <p:cNvSpPr>
            <a:spLocks noGrp="1"/>
          </p:cNvSpPr>
          <p:nvPr>
            <p:ph type="ctrTitle"/>
          </p:nvPr>
        </p:nvSpPr>
        <p:spPr/>
        <p:txBody>
          <a:bodyPr/>
          <a:lstStyle/>
          <a:p>
            <a:r>
              <a:rPr lang="en-US" smtClean="0"/>
              <a:t>E-portfolios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CCPS – E-portfolio Pilot</a:t>
            </a:r>
            <a:endParaRPr lang="en-US" dirty="0"/>
          </a:p>
        </p:txBody>
      </p:sp>
      <p:sp>
        <p:nvSpPr>
          <p:cNvPr id="3" name="Content Placeholder 2"/>
          <p:cNvSpPr>
            <a:spLocks noGrp="1"/>
          </p:cNvSpPr>
          <p:nvPr>
            <p:ph sz="quarter" idx="1"/>
          </p:nvPr>
        </p:nvSpPr>
        <p:spPr/>
        <p:txBody>
          <a:bodyPr>
            <a:normAutofit/>
          </a:bodyPr>
          <a:lstStyle/>
          <a:p>
            <a:r>
              <a:rPr lang="en-US" dirty="0" smtClean="0"/>
              <a:t>Through an State-wide ED Tech grant CCPS will pilot an E-portfolio developed with </a:t>
            </a:r>
            <a:r>
              <a:rPr lang="en-US" dirty="0" err="1" smtClean="0"/>
              <a:t>Mahara</a:t>
            </a:r>
            <a:r>
              <a:rPr lang="en-US" dirty="0" smtClean="0"/>
              <a:t>, an open source tool.</a:t>
            </a:r>
          </a:p>
          <a:p>
            <a:r>
              <a:rPr lang="en-US" dirty="0" smtClean="0"/>
              <a:t>The pilot will last for three school years and can expand each year if the county deems appropriate</a:t>
            </a:r>
          </a:p>
          <a:p>
            <a:r>
              <a:rPr lang="en-US" dirty="0" smtClean="0"/>
              <a:t>Teachers involved in this training and in the MSPP grant training are eligible to pilot in a small capacity this year, the product with students as well as with their own professional growth</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Pilot for carolineportfolio.org</a:t>
            </a:r>
            <a:endParaRPr lang="en-US" dirty="0"/>
          </a:p>
        </p:txBody>
      </p:sp>
      <p:sp>
        <p:nvSpPr>
          <p:cNvPr id="3" name="Content Placeholder 2"/>
          <p:cNvSpPr>
            <a:spLocks noGrp="1"/>
          </p:cNvSpPr>
          <p:nvPr>
            <p:ph sz="quarter" idx="1"/>
          </p:nvPr>
        </p:nvSpPr>
        <p:spPr/>
        <p:txBody>
          <a:bodyPr>
            <a:normAutofit/>
          </a:bodyPr>
          <a:lstStyle/>
          <a:p>
            <a:r>
              <a:rPr lang="en-US" dirty="0" smtClean="0"/>
              <a:t>Teachers may develop their own professional portfolio this school year and expand their use to include students next year</a:t>
            </a:r>
          </a:p>
          <a:p>
            <a:r>
              <a:rPr lang="en-US" dirty="0" smtClean="0"/>
              <a:t>Teachers may select a class of students to pilot the portfolio with this school year.</a:t>
            </a:r>
          </a:p>
          <a:p>
            <a:pPr lvl="1"/>
            <a:r>
              <a:rPr lang="en-US" sz="2800" dirty="0" smtClean="0"/>
              <a:t>The goal is to have students use the portfolio to demonstrate their achievement in 3 – 4 performance based, possibly trans-disciplinary, projects per year (or semester if credit is awarded per semester)</a:t>
            </a:r>
            <a:endParaRPr 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 Planning</a:t>
            </a:r>
            <a:endParaRPr lang="en-US" dirty="0"/>
          </a:p>
        </p:txBody>
      </p:sp>
      <p:sp>
        <p:nvSpPr>
          <p:cNvPr id="3" name="Content Placeholder 2"/>
          <p:cNvSpPr>
            <a:spLocks noGrp="1"/>
          </p:cNvSpPr>
          <p:nvPr>
            <p:ph sz="quarter" idx="1"/>
          </p:nvPr>
        </p:nvSpPr>
        <p:spPr/>
        <p:txBody>
          <a:bodyPr>
            <a:normAutofit fontScale="77500" lnSpcReduction="20000"/>
          </a:bodyPr>
          <a:lstStyle/>
          <a:p>
            <a:pPr algn="ctr">
              <a:buNone/>
            </a:pPr>
            <a:r>
              <a:rPr lang="en-US" dirty="0" smtClean="0">
                <a:latin typeface="Calibri" pitchFamily="34" charset="0"/>
              </a:rPr>
              <a:t>Purpose: Decide on the purpose for the portfolio.</a:t>
            </a:r>
            <a:r>
              <a:rPr lang="en-US" b="1" i="1" dirty="0" smtClean="0">
                <a:latin typeface="Calibri" pitchFamily="34" charset="0"/>
              </a:rPr>
              <a:t/>
            </a:r>
            <a:br>
              <a:rPr lang="en-US" b="1" i="1" dirty="0" smtClean="0">
                <a:latin typeface="Calibri" pitchFamily="34" charset="0"/>
              </a:rPr>
            </a:br>
            <a:r>
              <a:rPr lang="en-US" i="1" dirty="0" smtClean="0">
                <a:latin typeface="Calibri" pitchFamily="34" charset="0"/>
              </a:rPr>
              <a:t>What are you trying to show with this portfolio? Are there outcomes, goals, or standards that are being demonstrated with this portfolio? </a:t>
            </a:r>
          </a:p>
          <a:p>
            <a:endParaRPr lang="en-US" dirty="0" smtClean="0">
              <a:latin typeface="Calibri" pitchFamily="34" charset="0"/>
            </a:endParaRPr>
          </a:p>
          <a:p>
            <a:pPr lvl="1">
              <a:buFont typeface="Wingdings" pitchFamily="2" charset="2"/>
              <a:buChar char="§"/>
            </a:pPr>
            <a:r>
              <a:rPr lang="en-US" sz="2600" u="sng" dirty="0" smtClean="0">
                <a:latin typeface="Calibri" pitchFamily="34" charset="0"/>
              </a:rPr>
              <a:t>Teachers and Students</a:t>
            </a:r>
            <a:r>
              <a:rPr lang="en-US" sz="2600" dirty="0" smtClean="0">
                <a:latin typeface="Calibri" pitchFamily="34" charset="0"/>
              </a:rPr>
              <a:t>: Identify how you are going to organize the portfolio. Will it be around the outcomes, goals or standards that you identified in this first step?</a:t>
            </a:r>
          </a:p>
          <a:p>
            <a:pPr lvl="1">
              <a:buFont typeface="Wingdings" pitchFamily="2" charset="2"/>
              <a:buChar char="§"/>
            </a:pPr>
            <a:endParaRPr lang="en-US" sz="2600" dirty="0" smtClean="0">
              <a:latin typeface="Calibri" pitchFamily="34" charset="0"/>
            </a:endParaRPr>
          </a:p>
          <a:p>
            <a:pPr lvl="1">
              <a:buFont typeface="Wingdings" pitchFamily="2" charset="2"/>
              <a:buChar char="§"/>
            </a:pPr>
            <a:r>
              <a:rPr lang="en-US" sz="2600" u="sng" dirty="0" smtClean="0">
                <a:latin typeface="Calibri" pitchFamily="34" charset="0"/>
              </a:rPr>
              <a:t>Students</a:t>
            </a:r>
            <a:r>
              <a:rPr lang="en-US" sz="2600" dirty="0" smtClean="0">
                <a:latin typeface="Calibri" pitchFamily="34" charset="0"/>
              </a:rPr>
              <a:t>: Once these categories/themes are identified, set up a portfolio page for each major outcome/goal/standard that is required as part of the portfolio’s purpose.</a:t>
            </a:r>
          </a:p>
          <a:p>
            <a:pPr lvl="1">
              <a:buFont typeface="Wingdings" pitchFamily="2" charset="2"/>
              <a:buChar char="§"/>
            </a:pPr>
            <a:endParaRPr lang="en-US" sz="2600" dirty="0" smtClean="0">
              <a:latin typeface="Calibri" pitchFamily="34" charset="0"/>
            </a:endParaRPr>
          </a:p>
          <a:p>
            <a:pPr lvl="1">
              <a:buFont typeface="Wingdings" pitchFamily="2" charset="2"/>
              <a:buChar char="§"/>
            </a:pPr>
            <a:r>
              <a:rPr lang="en-US" sz="2600" u="sng" dirty="0" smtClean="0">
                <a:latin typeface="Calibri" pitchFamily="34" charset="0"/>
              </a:rPr>
              <a:t>Students</a:t>
            </a:r>
            <a:r>
              <a:rPr lang="en-US" sz="2600" dirty="0" smtClean="0">
                <a:latin typeface="Calibri" pitchFamily="34" charset="0"/>
              </a:rPr>
              <a:t>: Set up a base portfolio page that will serve as the opening page/introduction to the portfolio. </a:t>
            </a:r>
          </a:p>
          <a:p>
            <a:pPr lvl="1">
              <a:buFont typeface="Wingdings" pitchFamily="2" charset="2"/>
              <a:buChar char="§"/>
            </a:pPr>
            <a:endParaRPr lang="en-US" sz="2600" dirty="0" smtClean="0">
              <a:latin typeface="Calibri" pitchFamily="34" charset="0"/>
            </a:endParaRPr>
          </a:p>
          <a:p>
            <a:pPr lvl="1">
              <a:buFont typeface="Wingdings" pitchFamily="2" charset="2"/>
              <a:buChar char="§"/>
            </a:pPr>
            <a:r>
              <a:rPr lang="en-US" sz="2600" u="sng" dirty="0" smtClean="0">
                <a:latin typeface="Calibri" pitchFamily="34" charset="0"/>
              </a:rPr>
              <a:t>Teachers</a:t>
            </a:r>
            <a:r>
              <a:rPr lang="en-US" sz="2600" dirty="0" smtClean="0">
                <a:latin typeface="Calibri" pitchFamily="34" charset="0"/>
              </a:rPr>
              <a:t>: Set up a template for students, if appropriate.</a:t>
            </a:r>
          </a:p>
          <a:p>
            <a:endParaRPr lang="en-US" sz="2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Collection of work</a:t>
            </a:r>
            <a:endParaRPr lang="en-US" dirty="0"/>
          </a:p>
        </p:txBody>
      </p:sp>
      <p:sp>
        <p:nvSpPr>
          <p:cNvPr id="3" name="Content Placeholder 2"/>
          <p:cNvSpPr>
            <a:spLocks noGrp="1"/>
          </p:cNvSpPr>
          <p:nvPr>
            <p:ph sz="quarter" idx="1"/>
          </p:nvPr>
        </p:nvSpPr>
        <p:spPr/>
        <p:txBody>
          <a:bodyPr>
            <a:normAutofit/>
          </a:bodyPr>
          <a:lstStyle/>
          <a:p>
            <a:pPr fontAlgn="auto">
              <a:spcAft>
                <a:spcPts val="0"/>
              </a:spcAft>
              <a:buFont typeface="Arial"/>
              <a:buNone/>
              <a:defRPr/>
            </a:pPr>
            <a:r>
              <a:rPr lang="en-US" sz="2000" i="1" dirty="0"/>
              <a:t> What artifacts will you include in your portfolio? How will you classify these entries? </a:t>
            </a:r>
          </a:p>
          <a:p>
            <a:pPr fontAlgn="auto">
              <a:spcAft>
                <a:spcPts val="0"/>
              </a:spcAft>
              <a:buFont typeface="Arial"/>
              <a:buNone/>
              <a:defRPr/>
            </a:pPr>
            <a:endParaRPr lang="en-US" sz="2000" i="1" dirty="0"/>
          </a:p>
          <a:p>
            <a:pPr lvl="1">
              <a:buFont typeface="Arial"/>
              <a:buChar char="–"/>
              <a:defRPr/>
            </a:pPr>
            <a:r>
              <a:rPr lang="en-US" sz="2000" u="sng" dirty="0"/>
              <a:t>Students</a:t>
            </a:r>
            <a:r>
              <a:rPr lang="en-US" sz="2000" dirty="0"/>
              <a:t>: Create a digital archive of work. Offline, this archive would be on a hard drive, flash drive, iPod or local area network server; Online, these files can be stored right to your portfolio.</a:t>
            </a:r>
          </a:p>
          <a:p>
            <a:pPr lvl="1" fontAlgn="auto">
              <a:spcAft>
                <a:spcPts val="0"/>
              </a:spcAft>
              <a:buNone/>
              <a:defRPr/>
            </a:pPr>
            <a:endParaRPr lang="en-US" sz="2000" dirty="0"/>
          </a:p>
          <a:p>
            <a:pPr lvl="1">
              <a:buFont typeface="Arial"/>
              <a:buChar char="–"/>
              <a:defRPr/>
            </a:pPr>
            <a:r>
              <a:rPr lang="en-US" sz="2000" u="sng" dirty="0"/>
              <a:t>Students</a:t>
            </a:r>
            <a:r>
              <a:rPr lang="en-US" sz="2000" dirty="0"/>
              <a:t>: convert all attached artifacts into web-compatible formats (JPEG or PDF) so that the potential reader will not need to own the original software in order to read it (i.e., Microsoft Office, Publisher, Inspiration documents </a:t>
            </a:r>
          </a:p>
          <a:p>
            <a:pPr lvl="1" fontAlgn="auto">
              <a:spcAft>
                <a:spcPts val="0"/>
              </a:spcAft>
              <a:buFont typeface="Arial"/>
              <a:buNone/>
              <a:defRPr/>
            </a:pPr>
            <a:r>
              <a:rPr lang="en-US" sz="2000" dirty="0"/>
              <a:t>      could easily be converted into PDF</a:t>
            </a:r>
            <a:r>
              <a:rPr lang="en-US" sz="2000" dirty="0" smtClean="0"/>
              <a:t>).</a:t>
            </a:r>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 Reflection</a:t>
            </a:r>
            <a:endParaRPr lang="en-US" dirty="0"/>
          </a:p>
        </p:txBody>
      </p:sp>
      <p:sp>
        <p:nvSpPr>
          <p:cNvPr id="3" name="Content Placeholder 2"/>
          <p:cNvSpPr>
            <a:spLocks noGrp="1"/>
          </p:cNvSpPr>
          <p:nvPr>
            <p:ph sz="quarter" idx="1"/>
          </p:nvPr>
        </p:nvSpPr>
        <p:spPr/>
        <p:txBody>
          <a:bodyPr>
            <a:normAutofit fontScale="92500" lnSpcReduction="20000"/>
          </a:bodyPr>
          <a:lstStyle/>
          <a:p>
            <a:pPr algn="ctr" fontAlgn="auto">
              <a:spcAft>
                <a:spcPts val="0"/>
              </a:spcAft>
              <a:buFont typeface="Arial"/>
              <a:buNone/>
              <a:defRPr/>
            </a:pPr>
            <a:r>
              <a:rPr lang="en-US" sz="1900" dirty="0"/>
              <a:t>Reflection</a:t>
            </a:r>
          </a:p>
          <a:p>
            <a:pPr algn="ctr" fontAlgn="auto">
              <a:spcAft>
                <a:spcPts val="0"/>
              </a:spcAft>
              <a:buFont typeface="Arial"/>
              <a:buNone/>
              <a:defRPr/>
            </a:pPr>
            <a:r>
              <a:rPr lang="en-US" sz="1900" i="1" dirty="0"/>
              <a:t>Reflection is the heart and soul of a portfolio. </a:t>
            </a:r>
          </a:p>
          <a:p>
            <a:pPr algn="ctr" fontAlgn="auto">
              <a:spcAft>
                <a:spcPts val="0"/>
              </a:spcAft>
              <a:buFont typeface="Arial"/>
              <a:buNone/>
              <a:defRPr/>
            </a:pPr>
            <a:endParaRPr lang="en-US" sz="1900" i="1" dirty="0"/>
          </a:p>
          <a:p>
            <a:pPr fontAlgn="auto">
              <a:spcAft>
                <a:spcPts val="0"/>
              </a:spcAft>
              <a:buFont typeface="Arial"/>
              <a:buNone/>
              <a:defRPr/>
            </a:pPr>
            <a:r>
              <a:rPr lang="en-US" sz="1900" dirty="0"/>
              <a:t>“Reflection provides the rationale for why these artifacts represent achievement of a particular outcome, goal or standard. Blog entries provide an opportunity for </a:t>
            </a:r>
          </a:p>
          <a:p>
            <a:pPr fontAlgn="auto">
              <a:spcAft>
                <a:spcPts val="0"/>
              </a:spcAft>
              <a:buFont typeface="Arial"/>
              <a:buNone/>
              <a:defRPr/>
            </a:pPr>
            <a:r>
              <a:rPr lang="en-US" sz="1900" dirty="0"/>
              <a:t>                        reflection “in the present tense” or “reflection in action.” “</a:t>
            </a:r>
          </a:p>
          <a:p>
            <a:pPr fontAlgn="auto">
              <a:spcAft>
                <a:spcPts val="0"/>
              </a:spcAft>
              <a:buFont typeface="Arial"/>
              <a:buNone/>
              <a:defRPr/>
            </a:pPr>
            <a:endParaRPr lang="en-US" sz="1900" dirty="0"/>
          </a:p>
          <a:p>
            <a:pPr lvl="1">
              <a:buFont typeface="Arial"/>
              <a:buChar char="–"/>
              <a:defRPr/>
            </a:pPr>
            <a:r>
              <a:rPr lang="en-US" sz="1900" dirty="0"/>
              <a:t>Teachers: Provide students with resources to support their reflection activities. For each learning activity or artifact, what should be the focus of the students’ reflections? </a:t>
            </a:r>
          </a:p>
          <a:p>
            <a:pPr lvl="1">
              <a:buFont typeface="Arial"/>
              <a:buChar char="–"/>
              <a:defRPr/>
            </a:pPr>
            <a:r>
              <a:rPr lang="en-US" sz="1900" dirty="0"/>
              <a:t>Teachers:  Adopt a system for privacy if your students are providing personal statements and/or if you are providing feedback.</a:t>
            </a:r>
          </a:p>
          <a:p>
            <a:pPr lvl="1">
              <a:buFont typeface="Arial"/>
              <a:buChar char="–"/>
              <a:defRPr/>
            </a:pPr>
            <a:r>
              <a:rPr lang="en-US" sz="1900" dirty="0"/>
              <a:t>Students: Write a blog entry with a reflection on each learning activity or artifact (what is the context in which this artifact was developed? What did you learn?).</a:t>
            </a:r>
          </a:p>
          <a:p>
            <a:pPr lvl="1">
              <a:buFont typeface="Arial"/>
              <a:buChar char="–"/>
              <a:defRPr/>
            </a:pPr>
            <a:r>
              <a:rPr lang="en-US" sz="1900" dirty="0"/>
              <a:t>Students: Classify each entry with one or more categories (major standard/goal/outcome)</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4 - Connection</a:t>
            </a:r>
            <a:endParaRPr lang="en-US" dirty="0"/>
          </a:p>
        </p:txBody>
      </p:sp>
      <p:sp>
        <p:nvSpPr>
          <p:cNvPr id="3" name="Content Placeholder 2"/>
          <p:cNvSpPr>
            <a:spLocks noGrp="1"/>
          </p:cNvSpPr>
          <p:nvPr>
            <p:ph sz="quarter" idx="1"/>
          </p:nvPr>
        </p:nvSpPr>
        <p:spPr>
          <a:xfrm>
            <a:off x="228600" y="1447800"/>
            <a:ext cx="8229600" cy="4953000"/>
          </a:xfrm>
        </p:spPr>
        <p:txBody>
          <a:bodyPr>
            <a:normAutofit lnSpcReduction="10000"/>
          </a:bodyPr>
          <a:lstStyle/>
          <a:p>
            <a:pPr algn="ctr">
              <a:buFont typeface="Arial" charset="0"/>
              <a:buNone/>
            </a:pPr>
            <a:r>
              <a:rPr lang="en-US" sz="2400" dirty="0" smtClean="0"/>
              <a:t>Connection/Interaction/Dialogue/Feedback. </a:t>
            </a:r>
          </a:p>
          <a:p>
            <a:pPr algn="ctr">
              <a:buFont typeface="Arial" charset="0"/>
              <a:buNone/>
            </a:pPr>
            <a:r>
              <a:rPr lang="en-US" sz="2400" i="1" dirty="0" smtClean="0"/>
              <a:t>This stage provides an opportunity for interaction and feedback on the work posted in the portfolio. </a:t>
            </a:r>
            <a:r>
              <a:rPr lang="en-US" sz="2400" dirty="0" smtClean="0"/>
              <a:t>This is where the power of Web 2.0 interactive tools becomes apparent. </a:t>
            </a:r>
          </a:p>
          <a:p>
            <a:pPr lvl="1"/>
            <a:r>
              <a:rPr lang="en-US" sz="2400" dirty="0" smtClean="0"/>
              <a:t>Teachers and Students:  Use “feedback” features to provide comments on the work posted in the e-Portfolio. Guidelines should be provided to support more effective feedback.</a:t>
            </a:r>
          </a:p>
          <a:p>
            <a:pPr lvl="1"/>
            <a:r>
              <a:rPr lang="en-US" sz="2400" dirty="0" smtClean="0"/>
              <a:t>Teachers often provide exemplars for different levels of achievement, and provide a rubric for evaluation.</a:t>
            </a:r>
          </a:p>
          <a:p>
            <a:pPr lvl="1"/>
            <a:r>
              <a:rPr lang="en-US" sz="2400" dirty="0" smtClean="0"/>
              <a:t>Students should be given the option of updating the work, based on the feedback and the rubric.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5 – Summative Reflection</a:t>
            </a:r>
            <a:endParaRPr lang="en-US" dirty="0"/>
          </a:p>
        </p:txBody>
      </p:sp>
      <p:sp>
        <p:nvSpPr>
          <p:cNvPr id="3" name="Content Placeholder 2"/>
          <p:cNvSpPr>
            <a:spLocks noGrp="1"/>
          </p:cNvSpPr>
          <p:nvPr>
            <p:ph sz="quarter" idx="1"/>
          </p:nvPr>
        </p:nvSpPr>
        <p:spPr/>
        <p:txBody>
          <a:bodyPr>
            <a:normAutofit/>
          </a:bodyPr>
          <a:lstStyle/>
          <a:p>
            <a:pPr algn="ctr">
              <a:buFont typeface="Arial" charset="0"/>
              <a:buNone/>
            </a:pPr>
            <a:r>
              <a:rPr lang="en-US" sz="2000" dirty="0" smtClean="0"/>
              <a:t>Summative Reflection/Selection/Evaluation. </a:t>
            </a:r>
          </a:p>
          <a:p>
            <a:pPr algn="ctr">
              <a:buFont typeface="Arial" charset="0"/>
              <a:buNone/>
            </a:pPr>
            <a:r>
              <a:rPr lang="en-US" sz="2000" dirty="0" smtClean="0"/>
              <a:t> </a:t>
            </a:r>
            <a:r>
              <a:rPr lang="en-US" sz="2000" i="1" dirty="0" smtClean="0"/>
              <a:t>At the end of a course, project, grade, students write a reflection and provide a meta-analysis of the learning experience as represented in the statements stored in steps 3 and 4. </a:t>
            </a:r>
          </a:p>
          <a:p>
            <a:pPr lvl="1"/>
            <a:r>
              <a:rPr lang="en-US" sz="2000" dirty="0" smtClean="0"/>
              <a:t>Students: Review blog entries for each category, and write a last “retrospective reflection” about the learning represented in the artifacts, selecting one or two examples that best represent achievement. This self-assessment is assigned the appropriate category, and will show first when the category is viewed (because blogs are organized in reverse chronological order).</a:t>
            </a:r>
          </a:p>
          <a:p>
            <a:pPr lvl="1"/>
            <a:endParaRPr lang="en-US" sz="2000" dirty="0" smtClean="0"/>
          </a:p>
          <a:p>
            <a:pPr lvl="1"/>
            <a:r>
              <a:rPr lang="en-US" sz="2000" dirty="0" smtClean="0"/>
              <a:t>Teacher:  Provide feedback and/or evaluation of the selection of work and rationale, using a rubric.</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E-Portfolio</a:t>
            </a:r>
            <a:endParaRPr lang="en-US" dirty="0"/>
          </a:p>
        </p:txBody>
      </p:sp>
      <p:sp>
        <p:nvSpPr>
          <p:cNvPr id="5" name="Content Placeholder 4"/>
          <p:cNvSpPr>
            <a:spLocks noGrp="1"/>
          </p:cNvSpPr>
          <p:nvPr>
            <p:ph sz="half" idx="1"/>
          </p:nvPr>
        </p:nvSpPr>
        <p:spPr/>
        <p:txBody>
          <a:bodyPr>
            <a:normAutofit/>
          </a:bodyPr>
          <a:lstStyle/>
          <a:p>
            <a:r>
              <a:rPr lang="en-US" dirty="0" smtClean="0"/>
              <a:t>Over time, this electronic portfolio becomes a collection of a student’s evidence of learning, and is stored on the internet.</a:t>
            </a:r>
          </a:p>
          <a:p>
            <a:r>
              <a:rPr lang="en-US" dirty="0" smtClean="0"/>
              <a:t>This electronic portfolio is now portable, and sharable anywhere with internet access!  </a:t>
            </a:r>
          </a:p>
          <a:p>
            <a:endParaRPr lang="en-US" dirty="0"/>
          </a:p>
        </p:txBody>
      </p:sp>
      <p:pic>
        <p:nvPicPr>
          <p:cNvPr id="7" name="Picture 5" descr="e-portfolios.jpg"/>
          <p:cNvPicPr>
            <a:picLocks noGrp="1" noChangeAspect="1"/>
          </p:cNvPicPr>
          <p:nvPr>
            <p:ph sz="half" idx="2"/>
          </p:nvPr>
        </p:nvPicPr>
        <p:blipFill>
          <a:blip r:embed="rId2" cstate="print"/>
          <a:stretch>
            <a:fillRect/>
          </a:stretch>
        </p:blipFill>
        <p:spPr bwMode="auto">
          <a:xfrm>
            <a:off x="5029200" y="2518569"/>
            <a:ext cx="3581400" cy="23876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r>
              <a:rPr lang="en-US" dirty="0" smtClean="0"/>
              <a:t>Software Engineer – Phil </a:t>
            </a:r>
            <a:r>
              <a:rPr lang="en-US" dirty="0" err="1" smtClean="0"/>
              <a:t>Wojcik</a:t>
            </a:r>
            <a:endParaRPr lang="en-US" dirty="0" smtClean="0"/>
          </a:p>
          <a:p>
            <a:endParaRPr lang="en-US" dirty="0"/>
          </a:p>
        </p:txBody>
      </p:sp>
      <p:sp>
        <p:nvSpPr>
          <p:cNvPr id="5" name="Title 4"/>
          <p:cNvSpPr>
            <a:spLocks noGrp="1"/>
          </p:cNvSpPr>
          <p:nvPr>
            <p:ph type="ctrTitle"/>
          </p:nvPr>
        </p:nvSpPr>
        <p:spPr/>
        <p:txBody>
          <a:bodyPr/>
          <a:lstStyle/>
          <a:p>
            <a:r>
              <a:rPr lang="en-US" dirty="0" smtClean="0"/>
              <a:t>Details of </a:t>
            </a:r>
            <a:r>
              <a:rPr lang="en-US" dirty="0" err="1" smtClean="0"/>
              <a:t>Mahara</a:t>
            </a:r>
            <a:r>
              <a:rPr lang="en-US" dirty="0" smtClean="0"/>
              <a:t> e-Portfolios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 e-portfolio?	</a:t>
            </a:r>
            <a:endParaRPr lang="en-US" dirty="0"/>
          </a:p>
        </p:txBody>
      </p:sp>
      <p:sp>
        <p:nvSpPr>
          <p:cNvPr id="3" name="Content Placeholder 2"/>
          <p:cNvSpPr>
            <a:spLocks noGrp="1"/>
          </p:cNvSpPr>
          <p:nvPr>
            <p:ph sz="quarter" idx="1"/>
          </p:nvPr>
        </p:nvSpPr>
        <p:spPr/>
        <p:txBody>
          <a:bodyPr/>
          <a:lstStyle/>
          <a:p>
            <a:r>
              <a:rPr lang="en-US" dirty="0" smtClean="0"/>
              <a:t>Essentially it is a collection of student’s evidence of learning, which is stored on the internet.</a:t>
            </a:r>
          </a:p>
          <a:p>
            <a:r>
              <a:rPr lang="en-US" dirty="0" smtClean="0"/>
              <a:t>E-portfolios allow students to demonstrate their achievements, to reflect upon their learning, and to plan future learning goals.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 Department of Education’s 2010 National Educational Technology Plan</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“Technology also gives students opportunities for taking ownership of their learning.  Student-managed electronic learning portfolios can be part of a persistent learning record and help students develop the self-awareness required to set their own learning goals, express their own views of their strengths, weaknesses, and achievements, and take responsibility for them.  Educators can use them to gauge students’ development, and they can also be shared with peers, parents, and others who are part of the students’ extended network.”</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e-portfolios used?</a:t>
            </a:r>
            <a:endParaRPr lang="en-US" dirty="0"/>
          </a:p>
        </p:txBody>
      </p:sp>
      <p:sp>
        <p:nvSpPr>
          <p:cNvPr id="3" name="Content Placeholder 2"/>
          <p:cNvSpPr>
            <a:spLocks noGrp="1"/>
          </p:cNvSpPr>
          <p:nvPr>
            <p:ph sz="quarter" idx="1"/>
          </p:nvPr>
        </p:nvSpPr>
        <p:spPr/>
        <p:txBody>
          <a:bodyPr>
            <a:normAutofit fontScale="92500" lnSpcReduction="10000"/>
          </a:bodyPr>
          <a:lstStyle/>
          <a:p>
            <a:pPr>
              <a:buNone/>
            </a:pPr>
            <a:r>
              <a:rPr lang="en-US" dirty="0" smtClean="0"/>
              <a:t>A Variety of ways - </a:t>
            </a:r>
          </a:p>
          <a:p>
            <a:r>
              <a:rPr lang="en-US" dirty="0" smtClean="0"/>
              <a:t>To measure student progress and performance</a:t>
            </a:r>
          </a:p>
          <a:p>
            <a:r>
              <a:rPr lang="en-US" dirty="0" smtClean="0"/>
              <a:t>Student ownership and accountability – learner centered</a:t>
            </a:r>
          </a:p>
          <a:p>
            <a:r>
              <a:rPr lang="en-US" dirty="0" smtClean="0"/>
              <a:t>Long term growth</a:t>
            </a:r>
          </a:p>
          <a:p>
            <a:r>
              <a:rPr lang="en-US" dirty="0" smtClean="0"/>
              <a:t>Communication – blogs, wall comments, inbox </a:t>
            </a:r>
          </a:p>
          <a:p>
            <a:r>
              <a:rPr lang="en-US" dirty="0" smtClean="0"/>
              <a:t>Safe Social/Academic Networking – digital citizenship</a:t>
            </a:r>
          </a:p>
          <a:p>
            <a:r>
              <a:rPr lang="en-US" dirty="0" smtClean="0"/>
              <a:t>Tool to meaningfully engage technology skills</a:t>
            </a:r>
          </a:p>
          <a:p>
            <a:r>
              <a:rPr lang="en-US" dirty="0" smtClean="0"/>
              <a:t>Creative Outlet – fun to create!</a:t>
            </a:r>
          </a:p>
          <a:p>
            <a:r>
              <a:rPr lang="en-US" dirty="0" smtClean="0"/>
              <a:t>Storage for student artifacts</a:t>
            </a:r>
          </a:p>
          <a:p>
            <a:r>
              <a:rPr lang="en-US" dirty="0" smtClean="0"/>
              <a:t>Family engagement – early childhood learning, too</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4294967295"/>
          </p:nvPr>
        </p:nvPicPr>
        <p:blipFill>
          <a:blip r:embed="rId2" cstate="print"/>
          <a:srcRect/>
          <a:stretch>
            <a:fillRect/>
          </a:stretch>
        </p:blipFill>
        <p:spPr bwMode="auto">
          <a:xfrm>
            <a:off x="0" y="336550"/>
            <a:ext cx="8686800" cy="61404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do your students need an e-Portfolio?</a:t>
            </a:r>
            <a:endParaRPr lang="en-US" dirty="0"/>
          </a:p>
        </p:txBody>
      </p:sp>
      <p:sp>
        <p:nvSpPr>
          <p:cNvPr id="3" name="Content Placeholder 2"/>
          <p:cNvSpPr>
            <a:spLocks noGrp="1"/>
          </p:cNvSpPr>
          <p:nvPr>
            <p:ph sz="quarter" idx="1"/>
          </p:nvPr>
        </p:nvSpPr>
        <p:spPr/>
        <p:txBody>
          <a:bodyPr>
            <a:normAutofit fontScale="85000" lnSpcReduction="20000"/>
          </a:bodyPr>
          <a:lstStyle/>
          <a:p>
            <a:pPr>
              <a:lnSpc>
                <a:spcPct val="150000"/>
              </a:lnSpc>
              <a:buFont typeface="Arial" charset="0"/>
              <a:buChar char="•"/>
            </a:pPr>
            <a:r>
              <a:rPr lang="en-US" dirty="0" smtClean="0">
                <a:latin typeface="Calibri" pitchFamily="34" charset="0"/>
              </a:rPr>
              <a:t>E-portfolios provide actual evidence of achievement</a:t>
            </a:r>
          </a:p>
          <a:p>
            <a:pPr>
              <a:lnSpc>
                <a:spcPct val="150000"/>
              </a:lnSpc>
              <a:buFont typeface="Arial" charset="0"/>
              <a:buChar char="•"/>
            </a:pPr>
            <a:r>
              <a:rPr lang="en-US" dirty="0" smtClean="0">
                <a:latin typeface="Calibri" pitchFamily="34" charset="0"/>
              </a:rPr>
              <a:t>This collection of evidence acts as a platform of self-expression</a:t>
            </a:r>
          </a:p>
          <a:p>
            <a:pPr>
              <a:lnSpc>
                <a:spcPct val="150000"/>
              </a:lnSpc>
              <a:buFont typeface="Arial" charset="0"/>
              <a:buChar char="•"/>
            </a:pPr>
            <a:r>
              <a:rPr lang="en-US" dirty="0" smtClean="0">
                <a:latin typeface="Calibri" pitchFamily="34" charset="0"/>
              </a:rPr>
              <a:t>E-portfolios provide meaningful ways for parents to engage in their child’s education</a:t>
            </a:r>
          </a:p>
          <a:p>
            <a:pPr>
              <a:lnSpc>
                <a:spcPct val="150000"/>
              </a:lnSpc>
              <a:buFont typeface="Arial" charset="0"/>
              <a:buChar char="•"/>
            </a:pPr>
            <a:r>
              <a:rPr lang="en-US" dirty="0" smtClean="0">
                <a:latin typeface="Calibri" pitchFamily="34" charset="0"/>
              </a:rPr>
              <a:t> E-portfolios help improve organizational and presentation skills</a:t>
            </a:r>
          </a:p>
          <a:p>
            <a:pPr>
              <a:lnSpc>
                <a:spcPct val="150000"/>
              </a:lnSpc>
              <a:buFont typeface="Arial" charset="0"/>
              <a:buChar char="•"/>
            </a:pPr>
            <a:r>
              <a:rPr lang="en-US" dirty="0" smtClean="0">
                <a:latin typeface="Calibri" pitchFamily="34" charset="0"/>
              </a:rPr>
              <a:t>Pupils with E-portfolios have:</a:t>
            </a:r>
          </a:p>
          <a:p>
            <a:pPr lvl="1">
              <a:lnSpc>
                <a:spcPct val="150000"/>
              </a:lnSpc>
              <a:buFont typeface="Arial" charset="0"/>
              <a:buChar char="•"/>
            </a:pPr>
            <a:r>
              <a:rPr lang="en-US" dirty="0" smtClean="0">
                <a:latin typeface="Calibri" pitchFamily="34" charset="0"/>
              </a:rPr>
              <a:t>Higher levels of satisfaction &amp; motivation</a:t>
            </a:r>
          </a:p>
          <a:p>
            <a:pPr lvl="1">
              <a:lnSpc>
                <a:spcPct val="150000"/>
              </a:lnSpc>
              <a:buFont typeface="Arial" charset="0"/>
              <a:buChar char="•"/>
            </a:pPr>
            <a:r>
              <a:rPr lang="en-US" dirty="0" smtClean="0">
                <a:latin typeface="Calibri" pitchFamily="34" charset="0"/>
              </a:rPr>
              <a:t>Improved retention rates</a:t>
            </a:r>
          </a:p>
          <a:p>
            <a:pPr lvl="1">
              <a:lnSpc>
                <a:spcPct val="150000"/>
              </a:lnSpc>
              <a:buFont typeface="Arial" charset="0"/>
              <a:buChar char="•"/>
            </a:pPr>
            <a:r>
              <a:rPr lang="en-US" dirty="0" smtClean="0">
                <a:latin typeface="Calibri" pitchFamily="34" charset="0"/>
              </a:rPr>
              <a:t>The ability to complete tasks at a faster rate</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do E-portfolios </a:t>
            </a:r>
            <a:r>
              <a:rPr lang="en-US" dirty="0"/>
              <a:t>I</a:t>
            </a:r>
            <a:r>
              <a:rPr lang="en-US" dirty="0" smtClean="0"/>
              <a:t>mpact Learning?</a:t>
            </a:r>
            <a:endParaRPr lang="en-US" dirty="0"/>
          </a:p>
        </p:txBody>
      </p:sp>
      <p:sp>
        <p:nvSpPr>
          <p:cNvPr id="3" name="Content Placeholder 2"/>
          <p:cNvSpPr>
            <a:spLocks noGrp="1"/>
          </p:cNvSpPr>
          <p:nvPr>
            <p:ph sz="quarter" idx="1"/>
          </p:nvPr>
        </p:nvSpPr>
        <p:spPr/>
        <p:txBody>
          <a:bodyPr>
            <a:normAutofit fontScale="47500" lnSpcReduction="20000"/>
          </a:bodyPr>
          <a:lstStyle/>
          <a:p>
            <a:pPr>
              <a:buFont typeface="Arial"/>
              <a:buChar char="•"/>
              <a:defRPr/>
            </a:pPr>
            <a:r>
              <a:rPr lang="en-US" dirty="0"/>
              <a:t>It has been found that with an e-portfolio students have higher levels of satisfaction, increased motivation, improved retention rates, and due to this and the accessibility of their e-portfolio, they complete their work faster</a:t>
            </a:r>
            <a:r>
              <a:rPr lang="en-US" dirty="0" smtClean="0"/>
              <a:t>.</a:t>
            </a:r>
          </a:p>
          <a:p>
            <a:pPr>
              <a:buFont typeface="Arial"/>
              <a:buChar char="•"/>
              <a:defRPr/>
            </a:pPr>
            <a:endParaRPr lang="en-US" dirty="0"/>
          </a:p>
          <a:p>
            <a:pPr>
              <a:buFont typeface="Arial"/>
              <a:buChar char="•"/>
              <a:defRPr/>
            </a:pPr>
            <a:r>
              <a:rPr lang="pt-BR" dirty="0"/>
              <a:t>E-portfolios provide actual evidence of </a:t>
            </a:r>
            <a:r>
              <a:rPr lang="en-US" dirty="0"/>
              <a:t>achievements, which can be accessed by the student and added to as they move through the education system. This collection of evidence demonstrates the student’s abilities and provides a platform for self-expression</a:t>
            </a:r>
            <a:r>
              <a:rPr lang="en-US" dirty="0" smtClean="0"/>
              <a:t>.</a:t>
            </a:r>
          </a:p>
          <a:p>
            <a:pPr>
              <a:buFont typeface="Arial"/>
              <a:buChar char="•"/>
              <a:defRPr/>
            </a:pPr>
            <a:endParaRPr lang="en-US" dirty="0"/>
          </a:p>
          <a:p>
            <a:pPr>
              <a:buFont typeface="Arial"/>
              <a:buChar char="•"/>
              <a:defRPr/>
            </a:pPr>
            <a:r>
              <a:rPr lang="en-US" dirty="0"/>
              <a:t>E-portfolios not only support personal learning and reflection but also help to improve organizational and presentation skills</a:t>
            </a:r>
            <a:r>
              <a:rPr lang="en-US" dirty="0" smtClean="0"/>
              <a:t>.</a:t>
            </a:r>
          </a:p>
          <a:p>
            <a:pPr>
              <a:buFont typeface="Arial"/>
              <a:buChar char="•"/>
              <a:defRPr/>
            </a:pPr>
            <a:endParaRPr lang="en-US" dirty="0"/>
          </a:p>
          <a:p>
            <a:pPr>
              <a:buFont typeface="Arial"/>
              <a:buChar char="•"/>
              <a:defRPr/>
            </a:pPr>
            <a:r>
              <a:rPr lang="en-US" dirty="0"/>
              <a:t>Engages them in technology in a meaningful, purposeful manner to  help build strong technology skills for communication, utilization of internet resources, creativity, and </a:t>
            </a:r>
            <a:r>
              <a:rPr lang="en-US" dirty="0" smtClean="0"/>
              <a:t>collaboration.</a:t>
            </a:r>
          </a:p>
          <a:p>
            <a:pPr>
              <a:buFont typeface="Arial"/>
              <a:buChar char="•"/>
              <a:defRPr/>
            </a:pPr>
            <a:endParaRPr lang="en-US" dirty="0"/>
          </a:p>
          <a:p>
            <a:pPr>
              <a:buFont typeface="Arial"/>
              <a:buChar char="•"/>
              <a:defRPr/>
            </a:pPr>
            <a:r>
              <a:rPr lang="en-US" dirty="0"/>
              <a:t>Allow teachers to review the work and achievements of students, whether in the classroom or from home, and provide them the ability to communicate advice or encouragement instantly</a:t>
            </a:r>
            <a:r>
              <a:rPr lang="en-US" dirty="0" smtClean="0"/>
              <a:t>.</a:t>
            </a:r>
          </a:p>
          <a:p>
            <a:pPr>
              <a:buFont typeface="Arial"/>
              <a:buChar char="•"/>
              <a:defRPr/>
            </a:pPr>
            <a:endParaRPr lang="en-US" dirty="0"/>
          </a:p>
          <a:p>
            <a:pPr>
              <a:buFont typeface="Arial"/>
              <a:buChar char="•"/>
              <a:defRPr/>
            </a:pPr>
            <a:r>
              <a:rPr lang="en-US" dirty="0"/>
              <a:t>E-portfolios provide a meaningful way for parents to engage in their child’s education. This sort of parental involvement has been shown to increase a child’s performance.  Also, this transparency of expectations helps to increase accountability of students</a:t>
            </a:r>
          </a:p>
          <a:p>
            <a:pPr fontAlgn="auto">
              <a:spcAft>
                <a:spcPts val="0"/>
              </a:spcAft>
              <a:buFont typeface="Arial"/>
              <a:buNone/>
              <a:defRPr/>
            </a:pPr>
            <a:r>
              <a:rPr lang="en-US" dirty="0"/>
              <a:t>       and parents</a:t>
            </a:r>
            <a:r>
              <a:rPr lang="en-US" dirty="0" smtClean="0"/>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6000" dirty="0" smtClean="0"/>
              <a:t>In the Classroom</a:t>
            </a:r>
            <a:endParaRPr lang="en-US" sz="6000" dirty="0"/>
          </a:p>
        </p:txBody>
      </p:sp>
      <p:sp>
        <p:nvSpPr>
          <p:cNvPr id="3" name="Content Placeholder 2"/>
          <p:cNvSpPr>
            <a:spLocks noGrp="1"/>
          </p:cNvSpPr>
          <p:nvPr>
            <p:ph sz="quarter" idx="1"/>
          </p:nvPr>
        </p:nvSpPr>
        <p:spPr>
          <a:xfrm>
            <a:off x="457200" y="1600200"/>
            <a:ext cx="8229600" cy="4800600"/>
          </a:xfrm>
        </p:spPr>
        <p:txBody>
          <a:bodyPr>
            <a:noAutofit/>
          </a:bodyPr>
          <a:lstStyle/>
          <a:p>
            <a:pPr algn="ctr">
              <a:buFont typeface="Arial"/>
              <a:buChar char="•"/>
              <a:defRPr/>
            </a:pPr>
            <a:r>
              <a:rPr lang="en-US" sz="4400" dirty="0"/>
              <a:t>Planning</a:t>
            </a:r>
          </a:p>
          <a:p>
            <a:pPr algn="ctr">
              <a:buFont typeface="Arial"/>
              <a:buChar char="•"/>
              <a:defRPr/>
            </a:pPr>
            <a:r>
              <a:rPr lang="en-US" sz="4400" b="1" dirty="0">
                <a:solidFill>
                  <a:schemeClr val="tx1">
                    <a:lumMod val="65000"/>
                  </a:schemeClr>
                </a:solidFill>
              </a:rPr>
              <a:t>Collection</a:t>
            </a:r>
          </a:p>
          <a:p>
            <a:pPr algn="ctr">
              <a:buFont typeface="Arial"/>
              <a:buChar char="•"/>
              <a:defRPr/>
            </a:pPr>
            <a:r>
              <a:rPr lang="en-US" sz="4400" b="1" dirty="0">
                <a:solidFill>
                  <a:schemeClr val="tx1">
                    <a:lumMod val="65000"/>
                  </a:schemeClr>
                </a:solidFill>
              </a:rPr>
              <a:t>Reflection</a:t>
            </a:r>
          </a:p>
          <a:p>
            <a:pPr algn="ctr">
              <a:buFont typeface="Arial"/>
              <a:buChar char="•"/>
              <a:defRPr/>
            </a:pPr>
            <a:r>
              <a:rPr lang="en-US" sz="4400" b="1" dirty="0">
                <a:solidFill>
                  <a:schemeClr val="tx1">
                    <a:lumMod val="65000"/>
                  </a:schemeClr>
                </a:solidFill>
              </a:rPr>
              <a:t>Connection</a:t>
            </a:r>
          </a:p>
          <a:p>
            <a:pPr algn="ctr">
              <a:buFont typeface="Arial"/>
              <a:buChar char="•"/>
              <a:defRPr/>
            </a:pPr>
            <a:r>
              <a:rPr lang="en-US" sz="4400" dirty="0"/>
              <a:t>Final Reflection</a:t>
            </a:r>
          </a:p>
          <a:p>
            <a:pPr algn="ctr">
              <a:buFont typeface="Arial"/>
              <a:buChar char="•"/>
              <a:defRPr/>
            </a:pPr>
            <a:r>
              <a:rPr lang="en-US" sz="4400" dirty="0" smtClean="0"/>
              <a:t>Presentation</a:t>
            </a:r>
            <a:endParaRPr lang="en-US" sz="4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304800" y="329179"/>
            <a:ext cx="8567961" cy="6224021"/>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72</TotalTime>
  <Words>1146</Words>
  <Application>Microsoft Office PowerPoint</Application>
  <PresentationFormat>On-screen Show (4:3)</PresentationFormat>
  <Paragraphs>100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Civic</vt:lpstr>
      <vt:lpstr>E-portfolios</vt:lpstr>
      <vt:lpstr>What is an e-portfolio? </vt:lpstr>
      <vt:lpstr>US Department of Education’s 2010 National Educational Technology Plan</vt:lpstr>
      <vt:lpstr>How are e-portfolios used?</vt:lpstr>
      <vt:lpstr>Slide 5</vt:lpstr>
      <vt:lpstr>Why do your students need an e-Portfolio?</vt:lpstr>
      <vt:lpstr>How do E-portfolios Impact Learning?</vt:lpstr>
      <vt:lpstr>In the Classroom</vt:lpstr>
      <vt:lpstr>Slide 9</vt:lpstr>
      <vt:lpstr>CCPS – E-portfolio Pilot</vt:lpstr>
      <vt:lpstr>Pilot for carolineportfolio.org</vt:lpstr>
      <vt:lpstr>Step 1 - Planning</vt:lpstr>
      <vt:lpstr>STEP 2 Collection of work</vt:lpstr>
      <vt:lpstr>Step 3 - Reflection</vt:lpstr>
      <vt:lpstr>Step 4 - Connection</vt:lpstr>
      <vt:lpstr>Step 5 – Summative Reflection</vt:lpstr>
      <vt:lpstr>E-Portfolio</vt:lpstr>
      <vt:lpstr>Details of Mahara e-Portfolios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E-portfolio</dc:title>
  <dc:creator>CCPS</dc:creator>
  <cp:lastModifiedBy>CCPS</cp:lastModifiedBy>
  <cp:revision>3</cp:revision>
  <dcterms:created xsi:type="dcterms:W3CDTF">2011-08-04T02:34:11Z</dcterms:created>
  <dcterms:modified xsi:type="dcterms:W3CDTF">2011-08-04T03:46:38Z</dcterms:modified>
</cp:coreProperties>
</file>